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4"/>
    <p:sldId id="257" r:id="rId35"/>
    <p:sldId id="258" r:id="rId36"/>
    <p:sldId id="259" r:id="rId37"/>
    <p:sldId id="260" r:id="rId38"/>
    <p:sldId id="261" r:id="rId39"/>
    <p:sldId id="262" r:id="rId40"/>
    <p:sldId id="263" r:id="rId41"/>
    <p:sldId id="264" r:id="rId42"/>
    <p:sldId id="265" r:id="rId43"/>
    <p:sldId id="266" r:id="rId44"/>
    <p:sldId id="267" r:id="rId45"/>
    <p:sldId id="268" r:id="rId46"/>
    <p:sldId id="269" r:id="rId47"/>
    <p:sldId id="270" r:id="rId48"/>
    <p:sldId id="271" r:id="rId49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Open Sans Light" charset="1" panose="020B0306030504020204"/>
      <p:regular r:id="rId10"/>
    </p:embeddedFont>
    <p:embeddedFont>
      <p:font typeface="Open Sans Light Bold" charset="1" panose="020B0806030504020204"/>
      <p:regular r:id="rId11"/>
    </p:embeddedFont>
    <p:embeddedFont>
      <p:font typeface="Open Sans Light Italics" charset="1" panose="020B0306030504020204"/>
      <p:regular r:id="rId12"/>
    </p:embeddedFont>
    <p:embeddedFont>
      <p:font typeface="Open Sans Light Bold Italics" charset="1" panose="020B0806030504020204"/>
      <p:regular r:id="rId13"/>
    </p:embeddedFont>
    <p:embeddedFont>
      <p:font typeface="Open Sans" charset="1" panose="020B0606030504020204"/>
      <p:regular r:id="rId14"/>
    </p:embeddedFont>
    <p:embeddedFont>
      <p:font typeface="Open Sans Bold" charset="1" panose="020B0806030504020204"/>
      <p:regular r:id="rId15"/>
    </p:embeddedFont>
    <p:embeddedFont>
      <p:font typeface="Open Sans Italics" charset="1" panose="020B0606030504020204"/>
      <p:regular r:id="rId16"/>
    </p:embeddedFont>
    <p:embeddedFont>
      <p:font typeface="Open Sans Bold Italics" charset="1" panose="020B0806030504020204"/>
      <p:regular r:id="rId17"/>
    </p:embeddedFont>
    <p:embeddedFont>
      <p:font typeface="Open Sans Extra Bold" charset="1" panose="020B0906030804020204"/>
      <p:regular r:id="rId18"/>
    </p:embeddedFont>
    <p:embeddedFont>
      <p:font typeface="Open Sans Extra Bold Italics" charset="1" panose="020B0906030804020204"/>
      <p:regular r:id="rId19"/>
    </p:embeddedFont>
    <p:embeddedFont>
      <p:font typeface="Nunito Bold" charset="1" panose="00000000000000000000"/>
      <p:regular r:id="rId20"/>
    </p:embeddedFont>
    <p:embeddedFont>
      <p:font typeface="Nunito Bold Bold" charset="1" panose="00000000000000000000"/>
      <p:regular r:id="rId21"/>
    </p:embeddedFont>
    <p:embeddedFont>
      <p:font typeface="Nunito Bold Italics" charset="1" panose="00000000000000000000"/>
      <p:regular r:id="rId22"/>
    </p:embeddedFont>
    <p:embeddedFont>
      <p:font typeface="Nunito Bold Bold Italics" charset="1" panose="00000000000000000000"/>
      <p:regular r:id="rId23"/>
    </p:embeddedFont>
    <p:embeddedFont>
      <p:font typeface="Nunito Sans Regular" charset="1" panose="00000500000000000000"/>
      <p:regular r:id="rId24"/>
    </p:embeddedFont>
    <p:embeddedFont>
      <p:font typeface="Nunito Sans Regular Bold" charset="1" panose="00000700000000000000"/>
      <p:regular r:id="rId25"/>
    </p:embeddedFont>
    <p:embeddedFont>
      <p:font typeface="Nunito Sans Regular Italics" charset="1" panose="00000500000000000000"/>
      <p:regular r:id="rId26"/>
    </p:embeddedFont>
    <p:embeddedFont>
      <p:font typeface="Nunito Sans Regular Bold Italics" charset="1" panose="00000700000000000000"/>
      <p:regular r:id="rId27"/>
    </p:embeddedFont>
    <p:embeddedFont>
      <p:font typeface="Nunito Sans Black" charset="1" panose="00000A00000000000000"/>
      <p:regular r:id="rId28"/>
    </p:embeddedFont>
    <p:embeddedFont>
      <p:font typeface="Nunito Sans Black Italics" charset="1" panose="00000A00000000000000"/>
      <p:regular r:id="rId29"/>
    </p:embeddedFont>
    <p:embeddedFont>
      <p:font typeface="Nunito Sans Extra Light" charset="1" panose="00000300000000000000"/>
      <p:regular r:id="rId30"/>
    </p:embeddedFont>
    <p:embeddedFont>
      <p:font typeface="Nunito Sans Extra Light Bold" charset="1" panose="00000400000000000000"/>
      <p:regular r:id="rId31"/>
    </p:embeddedFont>
    <p:embeddedFont>
      <p:font typeface="Nunito Sans Extra Light Italics" charset="1" panose="00000300000000000000"/>
      <p:regular r:id="rId32"/>
    </p:embeddedFont>
    <p:embeddedFont>
      <p:font typeface="Nunito Sans Extra Light Bold Italics" charset="1" panose="00000400000000000000"/>
      <p:regular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slides/slide1.xml" Type="http://schemas.openxmlformats.org/officeDocument/2006/relationships/slide"/><Relationship Id="rId35" Target="slides/slide2.xml" Type="http://schemas.openxmlformats.org/officeDocument/2006/relationships/slide"/><Relationship Id="rId36" Target="slides/slide3.xml" Type="http://schemas.openxmlformats.org/officeDocument/2006/relationships/slide"/><Relationship Id="rId37" Target="slides/slide4.xml" Type="http://schemas.openxmlformats.org/officeDocument/2006/relationships/slide"/><Relationship Id="rId38" Target="slides/slide5.xml" Type="http://schemas.openxmlformats.org/officeDocument/2006/relationships/slide"/><Relationship Id="rId39" Target="slides/slide6.xml" Type="http://schemas.openxmlformats.org/officeDocument/2006/relationships/slide"/><Relationship Id="rId4" Target="theme/theme1.xml" Type="http://schemas.openxmlformats.org/officeDocument/2006/relationships/theme"/><Relationship Id="rId40" Target="slides/slide7.xml" Type="http://schemas.openxmlformats.org/officeDocument/2006/relationships/slide"/><Relationship Id="rId41" Target="slides/slide8.xml" Type="http://schemas.openxmlformats.org/officeDocument/2006/relationships/slide"/><Relationship Id="rId42" Target="slides/slide9.xml" Type="http://schemas.openxmlformats.org/officeDocument/2006/relationships/slide"/><Relationship Id="rId43" Target="slides/slide10.xml" Type="http://schemas.openxmlformats.org/officeDocument/2006/relationships/slide"/><Relationship Id="rId44" Target="slides/slide11.xml" Type="http://schemas.openxmlformats.org/officeDocument/2006/relationships/slide"/><Relationship Id="rId45" Target="slides/slide12.xml" Type="http://schemas.openxmlformats.org/officeDocument/2006/relationships/slide"/><Relationship Id="rId46" Target="slides/slide13.xml" Type="http://schemas.openxmlformats.org/officeDocument/2006/relationships/slide"/><Relationship Id="rId47" Target="slides/slide14.xml" Type="http://schemas.openxmlformats.org/officeDocument/2006/relationships/slide"/><Relationship Id="rId48" Target="slides/slide15.xml" Type="http://schemas.openxmlformats.org/officeDocument/2006/relationships/slide"/><Relationship Id="rId49" Target="slides/slide16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28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29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30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31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32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Relationship Id="rId3" Target="../media/image34.jpeg" Type="http://schemas.openxmlformats.org/officeDocument/2006/relationships/image"/><Relationship Id="rId4" Target="../media/image35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Relationship Id="rId7" Target="../media/image12.png" Type="http://schemas.openxmlformats.org/officeDocument/2006/relationships/image"/><Relationship Id="rId8" Target="../media/image13.svg" Type="http://schemas.openxmlformats.org/officeDocument/2006/relationships/image"/><Relationship Id="rId9" Target="../media/image14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15.png" Type="http://schemas.openxmlformats.org/officeDocument/2006/relationships/image"/><Relationship Id="rId4" Target="../media/image16.svg" Type="http://schemas.openxmlformats.org/officeDocument/2006/relationships/image"/><Relationship Id="rId5" Target="../media/image17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png" Type="http://schemas.openxmlformats.org/officeDocument/2006/relationships/image"/><Relationship Id="rId4" Target="../media/image20.png" Type="http://schemas.openxmlformats.org/officeDocument/2006/relationships/image"/><Relationship Id="rId5" Target="../media/image21.svg" Type="http://schemas.openxmlformats.org/officeDocument/2006/relationships/image"/><Relationship Id="rId6" Target="../media/image22.png" Type="http://schemas.openxmlformats.org/officeDocument/2006/relationships/image"/><Relationship Id="rId7" Target="../media/image23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4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26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958762" y="-904875"/>
            <a:ext cx="5834077" cy="12096750"/>
            <a:chOff x="0" y="0"/>
            <a:chExt cx="1324968" cy="2747274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1324968" cy="2747275"/>
            </a:xfrm>
            <a:custGeom>
              <a:avLst/>
              <a:gdLst/>
              <a:ahLst/>
              <a:cxnLst/>
              <a:rect r="r" b="b" t="t" l="l"/>
              <a:pathLst>
                <a:path h="2747275" w="1324968">
                  <a:moveTo>
                    <a:pt x="0" y="0"/>
                  </a:moveTo>
                  <a:lnTo>
                    <a:pt x="1324968" y="0"/>
                  </a:lnTo>
                  <a:lnTo>
                    <a:pt x="1324968" y="2747275"/>
                  </a:lnTo>
                  <a:lnTo>
                    <a:pt x="0" y="2747275"/>
                  </a:lnTo>
                  <a:close/>
                </a:path>
              </a:pathLst>
            </a:custGeom>
            <a:solidFill>
              <a:srgbClr val="0500FF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731019" y="828778"/>
            <a:ext cx="15198732" cy="8942226"/>
            <a:chOff x="0" y="0"/>
            <a:chExt cx="20264976" cy="11922968"/>
          </a:xfrm>
        </p:grpSpPr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2"/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20264976" cy="11922968"/>
            </a:xfrm>
            <a:prstGeom prst="rect">
              <a:avLst/>
            </a:prstGeom>
          </p:spPr>
        </p:pic>
        <p:grpSp>
          <p:nvGrpSpPr>
            <p:cNvPr name="Group 6" id="6"/>
            <p:cNvGrpSpPr/>
            <p:nvPr/>
          </p:nvGrpSpPr>
          <p:grpSpPr>
            <a:xfrm rot="0">
              <a:off x="396908" y="288055"/>
              <a:ext cx="19240500" cy="10972800"/>
              <a:chOff x="0" y="0"/>
              <a:chExt cx="3355953" cy="1913890"/>
            </a:xfrm>
          </p:grpSpPr>
          <p:sp>
            <p:nvSpPr>
              <p:cNvPr name="Freeform 7" id="7"/>
              <p:cNvSpPr/>
              <p:nvPr/>
            </p:nvSpPr>
            <p:spPr>
              <a:xfrm>
                <a:off x="0" y="0"/>
                <a:ext cx="3355953" cy="1913890"/>
              </a:xfrm>
              <a:custGeom>
                <a:avLst/>
                <a:gdLst/>
                <a:ahLst/>
                <a:cxnLst/>
                <a:rect r="r" b="b" t="t" l="l"/>
                <a:pathLst>
                  <a:path h="1913890" w="3355953">
                    <a:moveTo>
                      <a:pt x="0" y="0"/>
                    </a:moveTo>
                    <a:lnTo>
                      <a:pt x="3355953" y="0"/>
                    </a:lnTo>
                    <a:lnTo>
                      <a:pt x="3355953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D1233"/>
              </a:solidFill>
            </p:spPr>
          </p:sp>
        </p:grpSp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3"/>
          <a:srcRect l="0" t="0" r="0" b="22494"/>
          <a:stretch>
            <a:fillRect/>
          </a:stretch>
        </p:blipFill>
        <p:spPr>
          <a:xfrm flipH="false" flipV="false" rot="0">
            <a:off x="7698993" y="2259340"/>
            <a:ext cx="9200973" cy="4457024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2048965" y="3507744"/>
            <a:ext cx="6651515" cy="21030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6292"/>
              </a:lnSpc>
            </a:pPr>
            <a:r>
              <a:rPr lang="en-US" sz="14811" spc="-148">
                <a:solidFill>
                  <a:srgbClr val="FFFFFF"/>
                </a:solidFill>
                <a:latin typeface="Nunito Sans Black Bold"/>
              </a:rPr>
              <a:t>Python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048965" y="5832342"/>
            <a:ext cx="6651515" cy="712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880"/>
              </a:lnSpc>
              <a:spcBef>
                <a:spcPct val="0"/>
              </a:spcBef>
            </a:pPr>
            <a:r>
              <a:rPr lang="en-US" sz="4200">
                <a:solidFill>
                  <a:srgbClr val="FFFFFF"/>
                </a:solidFill>
                <a:latin typeface="Nunito Sans Extra Light"/>
              </a:rPr>
              <a:t>Introducción a Pyhton 1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048965" y="6923798"/>
            <a:ext cx="6651515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FFFFFF"/>
                </a:solidFill>
                <a:latin typeface="Nunito Sans Extra Light"/>
              </a:rPr>
              <a:t>Chávez López Brayan Alejandro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blipFill>
          <a:blip r:embed="rId2"/>
          <a:srcRect l="0" t="0" r="7111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299226" y="1123950"/>
            <a:ext cx="15960074" cy="14768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1427"/>
              </a:lnSpc>
            </a:pPr>
            <a:r>
              <a:rPr lang="en-US" sz="10388" spc="-103">
                <a:solidFill>
                  <a:srgbClr val="FFFFFF"/>
                </a:solidFill>
                <a:latin typeface="Nunito Sans Black"/>
              </a:rPr>
              <a:t>Crear y manipular listas,                  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4058543" y="2438846"/>
            <a:ext cx="12171164" cy="1533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FFFFFF"/>
                </a:solidFill>
                <a:latin typeface="Open Sans Extra Bold"/>
              </a:rPr>
              <a:t>tuplas y diccionarios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4314" y="-714375"/>
            <a:ext cx="2505089" cy="12573000"/>
            <a:chOff x="0" y="0"/>
            <a:chExt cx="568927" cy="2855435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568927" cy="2855435"/>
            </a:xfrm>
            <a:custGeom>
              <a:avLst/>
              <a:gdLst/>
              <a:ahLst/>
              <a:cxnLst/>
              <a:rect r="r" b="b" t="t" l="l"/>
              <a:pathLst>
                <a:path h="2855435" w="568927">
                  <a:moveTo>
                    <a:pt x="0" y="0"/>
                  </a:moveTo>
                  <a:lnTo>
                    <a:pt x="568927" y="0"/>
                  </a:lnTo>
                  <a:lnTo>
                    <a:pt x="568927" y="2855435"/>
                  </a:lnTo>
                  <a:lnTo>
                    <a:pt x="0" y="2855435"/>
                  </a:lnTo>
                  <a:close/>
                </a:path>
              </a:pathLst>
            </a:custGeom>
            <a:solidFill>
              <a:srgbClr val="0500FF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669794" y="414704"/>
            <a:ext cx="7444617" cy="9732286"/>
            <a:chOff x="0" y="0"/>
            <a:chExt cx="9926156" cy="12976382"/>
          </a:xfrm>
        </p:grpSpPr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2"/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9926156" cy="12976382"/>
            </a:xfrm>
            <a:prstGeom prst="rect">
              <a:avLst/>
            </a:prstGeom>
          </p:spPr>
        </p:pic>
        <p:sp>
          <p:nvSpPr>
            <p:cNvPr name="AutoShape 6" id="6"/>
            <p:cNvSpPr/>
            <p:nvPr/>
          </p:nvSpPr>
          <p:spPr>
            <a:xfrm rot="0">
              <a:off x="228111" y="206807"/>
              <a:ext cx="9264682" cy="12279380"/>
            </a:xfrm>
            <a:prstGeom prst="rect">
              <a:avLst/>
            </a:prstGeom>
            <a:solidFill>
              <a:srgbClr val="1D1233"/>
            </a:solidFill>
          </p:spPr>
        </p:sp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rcRect l="0" t="0" r="24685" b="0"/>
          <a:stretch>
            <a:fillRect/>
          </a:stretch>
        </p:blipFill>
        <p:spPr>
          <a:xfrm flipH="false" flipV="false" rot="0">
            <a:off x="7817948" y="1369718"/>
            <a:ext cx="9441352" cy="7547563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834884" y="4661684"/>
            <a:ext cx="5114437" cy="10303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920"/>
              </a:lnSpc>
              <a:spcBef>
                <a:spcPct val="0"/>
              </a:spcBef>
            </a:pPr>
            <a:r>
              <a:rPr lang="en-US" sz="7200" spc="-72">
                <a:solidFill>
                  <a:srgbClr val="FFFFFF"/>
                </a:solidFill>
                <a:latin typeface="Nunito Sans Black"/>
              </a:rPr>
              <a:t>Listas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676625" y="1182069"/>
            <a:ext cx="175766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80"/>
              </a:lnSpc>
            </a:pPr>
            <a:r>
              <a:rPr lang="en-US" sz="5200">
                <a:solidFill>
                  <a:srgbClr val="000000"/>
                </a:solidFill>
                <a:latin typeface="Open Sans"/>
              </a:rPr>
              <a:t>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206909" y="1182069"/>
            <a:ext cx="175766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80"/>
              </a:lnSpc>
            </a:pPr>
            <a:r>
              <a:rPr lang="en-US" sz="5200">
                <a:solidFill>
                  <a:srgbClr val="000000"/>
                </a:solidFill>
                <a:latin typeface="Open Sans"/>
              </a:rPr>
              <a:t>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993287" y="1182069"/>
            <a:ext cx="175766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80"/>
              </a:lnSpc>
            </a:pPr>
            <a:r>
              <a:rPr lang="en-US" sz="5200">
                <a:solidFill>
                  <a:srgbClr val="000000"/>
                </a:solidFill>
                <a:latin typeface="Open Sans"/>
              </a:rPr>
              <a:t>.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4314" y="-714375"/>
            <a:ext cx="2505089" cy="12573000"/>
            <a:chOff x="0" y="0"/>
            <a:chExt cx="568927" cy="2855435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568927" cy="2855435"/>
            </a:xfrm>
            <a:custGeom>
              <a:avLst/>
              <a:gdLst/>
              <a:ahLst/>
              <a:cxnLst/>
              <a:rect r="r" b="b" t="t" l="l"/>
              <a:pathLst>
                <a:path h="2855435" w="568927">
                  <a:moveTo>
                    <a:pt x="0" y="0"/>
                  </a:moveTo>
                  <a:lnTo>
                    <a:pt x="568927" y="0"/>
                  </a:lnTo>
                  <a:lnTo>
                    <a:pt x="568927" y="2855435"/>
                  </a:lnTo>
                  <a:lnTo>
                    <a:pt x="0" y="2855435"/>
                  </a:lnTo>
                  <a:close/>
                </a:path>
              </a:pathLst>
            </a:custGeom>
            <a:solidFill>
              <a:srgbClr val="0500FF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669794" y="414704"/>
            <a:ext cx="7444617" cy="9732286"/>
            <a:chOff x="0" y="0"/>
            <a:chExt cx="9926156" cy="12976382"/>
          </a:xfrm>
        </p:grpSpPr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2"/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9926156" cy="12976382"/>
            </a:xfrm>
            <a:prstGeom prst="rect">
              <a:avLst/>
            </a:prstGeom>
          </p:spPr>
        </p:pic>
        <p:sp>
          <p:nvSpPr>
            <p:cNvPr name="AutoShape 6" id="6"/>
            <p:cNvSpPr/>
            <p:nvPr/>
          </p:nvSpPr>
          <p:spPr>
            <a:xfrm rot="0">
              <a:off x="228111" y="206807"/>
              <a:ext cx="9264682" cy="12279380"/>
            </a:xfrm>
            <a:prstGeom prst="rect">
              <a:avLst/>
            </a:prstGeom>
            <a:solidFill>
              <a:srgbClr val="1D1233"/>
            </a:solidFill>
          </p:spPr>
        </p:sp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rcRect l="0" t="0" r="26720" b="0"/>
          <a:stretch>
            <a:fillRect/>
          </a:stretch>
        </p:blipFill>
        <p:spPr>
          <a:xfrm flipH="false" flipV="false" rot="0">
            <a:off x="7803914" y="1138158"/>
            <a:ext cx="9763364" cy="8010685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834884" y="4661684"/>
            <a:ext cx="5114437" cy="10303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920"/>
              </a:lnSpc>
              <a:spcBef>
                <a:spcPct val="0"/>
              </a:spcBef>
            </a:pPr>
            <a:r>
              <a:rPr lang="en-US" sz="7200" spc="-72">
                <a:solidFill>
                  <a:srgbClr val="FFFFFF"/>
                </a:solidFill>
                <a:latin typeface="Nunito Sans Black"/>
              </a:rPr>
              <a:t>Tuplas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4314" y="-714375"/>
            <a:ext cx="2505089" cy="12573000"/>
            <a:chOff x="0" y="0"/>
            <a:chExt cx="568927" cy="2855435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568927" cy="2855435"/>
            </a:xfrm>
            <a:custGeom>
              <a:avLst/>
              <a:gdLst/>
              <a:ahLst/>
              <a:cxnLst/>
              <a:rect r="r" b="b" t="t" l="l"/>
              <a:pathLst>
                <a:path h="2855435" w="568927">
                  <a:moveTo>
                    <a:pt x="0" y="0"/>
                  </a:moveTo>
                  <a:lnTo>
                    <a:pt x="568927" y="0"/>
                  </a:lnTo>
                  <a:lnTo>
                    <a:pt x="568927" y="2855435"/>
                  </a:lnTo>
                  <a:lnTo>
                    <a:pt x="0" y="2855435"/>
                  </a:lnTo>
                  <a:close/>
                </a:path>
              </a:pathLst>
            </a:custGeom>
            <a:solidFill>
              <a:srgbClr val="0500FF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669794" y="414704"/>
            <a:ext cx="7444617" cy="9732286"/>
            <a:chOff x="0" y="0"/>
            <a:chExt cx="9926156" cy="12976382"/>
          </a:xfrm>
        </p:grpSpPr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2"/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9926156" cy="12976382"/>
            </a:xfrm>
            <a:prstGeom prst="rect">
              <a:avLst/>
            </a:prstGeom>
          </p:spPr>
        </p:pic>
        <p:sp>
          <p:nvSpPr>
            <p:cNvPr name="AutoShape 6" id="6"/>
            <p:cNvSpPr/>
            <p:nvPr/>
          </p:nvSpPr>
          <p:spPr>
            <a:xfrm rot="0">
              <a:off x="228111" y="206807"/>
              <a:ext cx="9264682" cy="12279380"/>
            </a:xfrm>
            <a:prstGeom prst="rect">
              <a:avLst/>
            </a:prstGeom>
            <a:solidFill>
              <a:srgbClr val="1D1233"/>
            </a:solidFill>
          </p:spPr>
        </p:sp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rcRect l="0" t="0" r="21928" b="12959"/>
          <a:stretch>
            <a:fillRect/>
          </a:stretch>
        </p:blipFill>
        <p:spPr>
          <a:xfrm flipH="false" flipV="false" rot="0">
            <a:off x="7794003" y="1028700"/>
            <a:ext cx="10135168" cy="8156659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834884" y="4661684"/>
            <a:ext cx="5346609" cy="10303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920"/>
              </a:lnSpc>
              <a:spcBef>
                <a:spcPct val="0"/>
              </a:spcBef>
            </a:pPr>
            <a:r>
              <a:rPr lang="en-US" sz="7200" spc="-72">
                <a:solidFill>
                  <a:srgbClr val="FFFFFF"/>
                </a:solidFill>
                <a:latin typeface="Nunito Sans Black"/>
              </a:rPr>
              <a:t>Diccionarios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4314" y="-714375"/>
            <a:ext cx="2505089" cy="12573000"/>
            <a:chOff x="0" y="0"/>
            <a:chExt cx="568927" cy="2855435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568927" cy="2855435"/>
            </a:xfrm>
            <a:custGeom>
              <a:avLst/>
              <a:gdLst/>
              <a:ahLst/>
              <a:cxnLst/>
              <a:rect r="r" b="b" t="t" l="l"/>
              <a:pathLst>
                <a:path h="2855435" w="568927">
                  <a:moveTo>
                    <a:pt x="0" y="0"/>
                  </a:moveTo>
                  <a:lnTo>
                    <a:pt x="568927" y="0"/>
                  </a:lnTo>
                  <a:lnTo>
                    <a:pt x="568927" y="2855435"/>
                  </a:lnTo>
                  <a:lnTo>
                    <a:pt x="0" y="2855435"/>
                  </a:lnTo>
                  <a:close/>
                </a:path>
              </a:pathLst>
            </a:custGeom>
            <a:solidFill>
              <a:srgbClr val="0500FF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669794" y="414704"/>
            <a:ext cx="7444617" cy="9732286"/>
            <a:chOff x="0" y="0"/>
            <a:chExt cx="9926156" cy="12976382"/>
          </a:xfrm>
        </p:grpSpPr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2"/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9926156" cy="12976382"/>
            </a:xfrm>
            <a:prstGeom prst="rect">
              <a:avLst/>
            </a:prstGeom>
          </p:spPr>
        </p:pic>
        <p:sp>
          <p:nvSpPr>
            <p:cNvPr name="AutoShape 6" id="6"/>
            <p:cNvSpPr/>
            <p:nvPr/>
          </p:nvSpPr>
          <p:spPr>
            <a:xfrm rot="0">
              <a:off x="228111" y="206807"/>
              <a:ext cx="9264682" cy="12279380"/>
            </a:xfrm>
            <a:prstGeom prst="rect">
              <a:avLst/>
            </a:prstGeom>
            <a:solidFill>
              <a:srgbClr val="1D1233"/>
            </a:solidFill>
          </p:spPr>
        </p:sp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rcRect l="0" t="0" r="45278" b="0"/>
          <a:stretch>
            <a:fillRect/>
          </a:stretch>
        </p:blipFill>
        <p:spPr>
          <a:xfrm flipH="false" flipV="false" rot="0">
            <a:off x="7825960" y="2929620"/>
            <a:ext cx="9433340" cy="442776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834884" y="4661684"/>
            <a:ext cx="5346609" cy="10303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920"/>
              </a:lnSpc>
              <a:spcBef>
                <a:spcPct val="0"/>
              </a:spcBef>
            </a:pPr>
            <a:r>
              <a:rPr lang="en-US" sz="7200" spc="-72">
                <a:solidFill>
                  <a:srgbClr val="FFFFFF"/>
                </a:solidFill>
                <a:latin typeface="Nunito Sans Black"/>
              </a:rPr>
              <a:t>Diccionarios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4314" y="-714375"/>
            <a:ext cx="2505089" cy="12573000"/>
            <a:chOff x="0" y="0"/>
            <a:chExt cx="568927" cy="2855435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568927" cy="2855435"/>
            </a:xfrm>
            <a:custGeom>
              <a:avLst/>
              <a:gdLst/>
              <a:ahLst/>
              <a:cxnLst/>
              <a:rect r="r" b="b" t="t" l="l"/>
              <a:pathLst>
                <a:path h="2855435" w="568927">
                  <a:moveTo>
                    <a:pt x="0" y="0"/>
                  </a:moveTo>
                  <a:lnTo>
                    <a:pt x="568927" y="0"/>
                  </a:lnTo>
                  <a:lnTo>
                    <a:pt x="568927" y="2855435"/>
                  </a:lnTo>
                  <a:lnTo>
                    <a:pt x="0" y="2855435"/>
                  </a:lnTo>
                  <a:close/>
                </a:path>
              </a:pathLst>
            </a:custGeom>
            <a:solidFill>
              <a:srgbClr val="0500FF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669794" y="414704"/>
            <a:ext cx="7444617" cy="9732286"/>
            <a:chOff x="0" y="0"/>
            <a:chExt cx="9926156" cy="12976382"/>
          </a:xfrm>
        </p:grpSpPr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2"/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9926156" cy="12976382"/>
            </a:xfrm>
            <a:prstGeom prst="rect">
              <a:avLst/>
            </a:prstGeom>
          </p:spPr>
        </p:pic>
        <p:sp>
          <p:nvSpPr>
            <p:cNvPr name="AutoShape 6" id="6"/>
            <p:cNvSpPr/>
            <p:nvPr/>
          </p:nvSpPr>
          <p:spPr>
            <a:xfrm rot="0">
              <a:off x="228111" y="206807"/>
              <a:ext cx="9264682" cy="12279380"/>
            </a:xfrm>
            <a:prstGeom prst="rect">
              <a:avLst/>
            </a:prstGeom>
            <a:solidFill>
              <a:srgbClr val="1D1233"/>
            </a:solidFill>
          </p:spPr>
        </p:sp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rcRect l="0" t="0" r="42371" b="0"/>
          <a:stretch>
            <a:fillRect/>
          </a:stretch>
        </p:blipFill>
        <p:spPr>
          <a:xfrm flipH="false" flipV="false" rot="0">
            <a:off x="7794612" y="1221915"/>
            <a:ext cx="9571726" cy="8117864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834884" y="3656142"/>
            <a:ext cx="5346609" cy="30413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920"/>
              </a:lnSpc>
              <a:spcBef>
                <a:spcPct val="0"/>
              </a:spcBef>
            </a:pPr>
            <a:r>
              <a:rPr lang="en-US" sz="7200" spc="-72">
                <a:solidFill>
                  <a:srgbClr val="FFFFFF"/>
                </a:solidFill>
                <a:latin typeface="Nunito Sans Black"/>
              </a:rPr>
              <a:t>Crear y ejecutar funciones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00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-1727296" y="-37800"/>
            <a:ext cx="14318302" cy="10695277"/>
          </a:xfrm>
          <a:prstGeom prst="rect">
            <a:avLst/>
          </a:prstGeom>
          <a:solidFill>
            <a:srgbClr val="1D1233"/>
          </a:solidFill>
        </p:spPr>
      </p:sp>
      <p:sp>
        <p:nvSpPr>
          <p:cNvPr name="TextBox 3" id="3"/>
          <p:cNvSpPr txBox="true"/>
          <p:nvPr/>
        </p:nvSpPr>
        <p:spPr>
          <a:xfrm rot="0">
            <a:off x="1028700" y="1057932"/>
            <a:ext cx="6192628" cy="9491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919"/>
              </a:lnSpc>
              <a:spcBef>
                <a:spcPct val="0"/>
              </a:spcBef>
            </a:pPr>
            <a:r>
              <a:rPr lang="en-US" sz="7199" spc="-71">
                <a:solidFill>
                  <a:srgbClr val="FFFFFF"/>
                </a:solidFill>
                <a:latin typeface="Nunito Sans Black"/>
              </a:rPr>
              <a:t>Referencias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2958719" y="140473"/>
            <a:ext cx="4686019" cy="4676610"/>
            <a:chOff x="0" y="0"/>
            <a:chExt cx="6248026" cy="6235480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32175" y="10725"/>
              <a:ext cx="6086818" cy="6086818"/>
              <a:chOff x="0" y="0"/>
              <a:chExt cx="6350000" cy="6350000"/>
            </a:xfrm>
          </p:grpSpPr>
          <p:sp>
            <p:nvSpPr>
              <p:cNvPr name="Freeform 6" id="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solidFill>
                  <a:srgbClr val="000000"/>
                </a:solidFill>
              </a:ln>
            </p:spPr>
          </p:sp>
        </p:grpSp>
        <p:pic>
          <p:nvPicPr>
            <p:cNvPr name="Picture 7" id="7"/>
            <p:cNvPicPr>
              <a:picLocks noChangeAspect="true"/>
            </p:cNvPicPr>
            <p:nvPr/>
          </p:nvPicPr>
          <p:blipFill>
            <a:blip r:embed="rId2"/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6248026" cy="6235480"/>
            </a:xfrm>
            <a:prstGeom prst="rect">
              <a:avLst/>
            </a:prstGeom>
          </p:spPr>
        </p:pic>
        <p:grpSp>
          <p:nvGrpSpPr>
            <p:cNvPr name="Group 8" id="8"/>
            <p:cNvGrpSpPr>
              <a:grpSpLocks noChangeAspect="true"/>
            </p:cNvGrpSpPr>
            <p:nvPr/>
          </p:nvGrpSpPr>
          <p:grpSpPr>
            <a:xfrm rot="0">
              <a:off x="32175" y="10725"/>
              <a:ext cx="6048870" cy="6048846"/>
              <a:chOff x="0" y="0"/>
              <a:chExt cx="6350000" cy="6349975"/>
            </a:xfrm>
          </p:grpSpPr>
          <p:sp>
            <p:nvSpPr>
              <p:cNvPr name="Freeform 9" id="9"/>
              <p:cNvSpPr/>
              <p:nvPr/>
            </p:nvSpPr>
            <p:spPr>
              <a:xfrm>
                <a:off x="0" y="0"/>
                <a:ext cx="6350000" cy="6349974"/>
              </a:xfrm>
              <a:custGeom>
                <a:avLst/>
                <a:gdLst/>
                <a:ahLst/>
                <a:cxnLst/>
                <a:rect r="r" b="b" t="t" l="l"/>
                <a:pathLst>
                  <a:path h="6349974" w="6350000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3"/>
                <a:stretch>
                  <a:fillRect l="-24976" r="-24976" t="0" b="0"/>
                </a:stretch>
              </a:blipFill>
            </p:spPr>
          </p:sp>
        </p:grpSp>
      </p:grpSp>
      <p:grpSp>
        <p:nvGrpSpPr>
          <p:cNvPr name="Group 10" id="10"/>
          <p:cNvGrpSpPr/>
          <p:nvPr/>
        </p:nvGrpSpPr>
        <p:grpSpPr>
          <a:xfrm rot="0">
            <a:off x="13155669" y="5143500"/>
            <a:ext cx="4686019" cy="4676610"/>
            <a:chOff x="0" y="0"/>
            <a:chExt cx="6248026" cy="6235480"/>
          </a:xfrm>
        </p:grpSpPr>
        <p:grpSp>
          <p:nvGrpSpPr>
            <p:cNvPr name="Group 11" id="11"/>
            <p:cNvGrpSpPr/>
            <p:nvPr/>
          </p:nvGrpSpPr>
          <p:grpSpPr>
            <a:xfrm rot="0">
              <a:off x="32175" y="10725"/>
              <a:ext cx="6086818" cy="6086818"/>
              <a:chOff x="0" y="0"/>
              <a:chExt cx="6350000" cy="6350000"/>
            </a:xfrm>
          </p:grpSpPr>
          <p:sp>
            <p:nvSpPr>
              <p:cNvPr name="Freeform 12" id="12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solidFill>
                  <a:srgbClr val="000000"/>
                </a:solidFill>
              </a:ln>
            </p:spPr>
          </p:sp>
        </p:grpSp>
        <p:pic>
          <p:nvPicPr>
            <p:cNvPr name="Picture 13" id="13"/>
            <p:cNvPicPr>
              <a:picLocks noChangeAspect="true"/>
            </p:cNvPicPr>
            <p:nvPr/>
          </p:nvPicPr>
          <p:blipFill>
            <a:blip r:embed="rId2"/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6248026" cy="6235480"/>
            </a:xfrm>
            <a:prstGeom prst="rect">
              <a:avLst/>
            </a:prstGeom>
          </p:spPr>
        </p:pic>
        <p:grpSp>
          <p:nvGrpSpPr>
            <p:cNvPr name="Group 14" id="14"/>
            <p:cNvGrpSpPr>
              <a:grpSpLocks noChangeAspect="true"/>
            </p:cNvGrpSpPr>
            <p:nvPr/>
          </p:nvGrpSpPr>
          <p:grpSpPr>
            <a:xfrm rot="0">
              <a:off x="32175" y="10725"/>
              <a:ext cx="6048870" cy="6048846"/>
              <a:chOff x="0" y="0"/>
              <a:chExt cx="6350000" cy="6349975"/>
            </a:xfrm>
          </p:grpSpPr>
          <p:sp>
            <p:nvSpPr>
              <p:cNvPr name="Freeform 15" id="15"/>
              <p:cNvSpPr/>
              <p:nvPr/>
            </p:nvSpPr>
            <p:spPr>
              <a:xfrm>
                <a:off x="0" y="0"/>
                <a:ext cx="6350000" cy="6349974"/>
              </a:xfrm>
              <a:custGeom>
                <a:avLst/>
                <a:gdLst/>
                <a:ahLst/>
                <a:cxnLst/>
                <a:rect r="r" b="b" t="t" l="l"/>
                <a:pathLst>
                  <a:path h="6349974" w="6350000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4"/>
                <a:stretch>
                  <a:fillRect l="-24976" r="-24976" t="0" b="0"/>
                </a:stretch>
              </a:blipFill>
            </p:spPr>
          </p:sp>
        </p:grpSp>
      </p:grpSp>
      <p:sp>
        <p:nvSpPr>
          <p:cNvPr name="TextBox 16" id="16"/>
          <p:cNvSpPr txBox="true"/>
          <p:nvPr/>
        </p:nvSpPr>
        <p:spPr>
          <a:xfrm rot="0">
            <a:off x="465958" y="2440678"/>
            <a:ext cx="11893426" cy="20730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39"/>
              </a:lnSpc>
              <a:spcBef>
                <a:spcPct val="0"/>
              </a:spcBef>
            </a:pPr>
            <a:r>
              <a:rPr lang="en-US" sz="2385">
                <a:solidFill>
                  <a:srgbClr val="FFFFFF"/>
                </a:solidFill>
                <a:latin typeface="Nunito Sans Extra Light"/>
              </a:rPr>
              <a:t>-</a:t>
            </a:r>
            <a:r>
              <a:rPr lang="en-US" sz="2385">
                <a:solidFill>
                  <a:srgbClr val="FFFFFF"/>
                </a:solidFill>
                <a:latin typeface="Nunito Sans Extra Light"/>
              </a:rPr>
              <a:t>https://www.esic.edu/rethink/tecnologia/para-que-sirve-python#:~:text=El%20lenguaje%20de%20programación%20Python,aplicaciones%20empresariales%20fiables%20y%20escalables.</a:t>
            </a:r>
          </a:p>
          <a:p>
            <a:pPr algn="just">
              <a:lnSpc>
                <a:spcPts val="3339"/>
              </a:lnSpc>
              <a:spcBef>
                <a:spcPct val="0"/>
              </a:spcBef>
            </a:pPr>
            <a:r>
              <a:rPr lang="en-US" sz="2385">
                <a:solidFill>
                  <a:srgbClr val="FFFFFF"/>
                </a:solidFill>
                <a:latin typeface="Nunito Sans Extra Light"/>
              </a:rPr>
              <a:t>-https://facundoq.github.io/courses/aa2018/res/02_python.html</a:t>
            </a:r>
          </a:p>
          <a:p>
            <a:pPr algn="just">
              <a:lnSpc>
                <a:spcPts val="333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7206778" y="-9395581"/>
            <a:ext cx="5627045" cy="21316950"/>
            <a:chOff x="0" y="0"/>
            <a:chExt cx="1277950" cy="4841260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1277950" cy="4841260"/>
            </a:xfrm>
            <a:custGeom>
              <a:avLst/>
              <a:gdLst/>
              <a:ahLst/>
              <a:cxnLst/>
              <a:rect r="r" b="b" t="t" l="l"/>
              <a:pathLst>
                <a:path h="4841260" w="1277950">
                  <a:moveTo>
                    <a:pt x="0" y="0"/>
                  </a:moveTo>
                  <a:lnTo>
                    <a:pt x="1277950" y="0"/>
                  </a:lnTo>
                  <a:lnTo>
                    <a:pt x="1277950" y="4841260"/>
                  </a:lnTo>
                  <a:lnTo>
                    <a:pt x="0" y="4841260"/>
                  </a:lnTo>
                  <a:close/>
                </a:path>
              </a:pathLst>
            </a:custGeom>
            <a:solidFill>
              <a:srgbClr val="0500FF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437106" y="2267089"/>
            <a:ext cx="5658657" cy="7397515"/>
            <a:chOff x="0" y="0"/>
            <a:chExt cx="7544876" cy="9863354"/>
          </a:xfrm>
        </p:grpSpPr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2"/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7544876" cy="9863354"/>
            </a:xfrm>
            <a:prstGeom prst="rect">
              <a:avLst/>
            </a:prstGeom>
          </p:spPr>
        </p:pic>
        <p:sp>
          <p:nvSpPr>
            <p:cNvPr name="AutoShape 6" id="6"/>
            <p:cNvSpPr/>
            <p:nvPr/>
          </p:nvSpPr>
          <p:spPr>
            <a:xfrm rot="0">
              <a:off x="173387" y="157194"/>
              <a:ext cx="7042089" cy="9333562"/>
            </a:xfrm>
            <a:prstGeom prst="rect">
              <a:avLst/>
            </a:prstGeom>
            <a:solidFill>
              <a:srgbClr val="1D1233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6346523" y="2267089"/>
            <a:ext cx="5658657" cy="7397515"/>
            <a:chOff x="0" y="0"/>
            <a:chExt cx="7544876" cy="9863354"/>
          </a:xfrm>
        </p:grpSpPr>
        <p:pic>
          <p:nvPicPr>
            <p:cNvPr name="Picture 8" id="8"/>
            <p:cNvPicPr>
              <a:picLocks noChangeAspect="true"/>
            </p:cNvPicPr>
            <p:nvPr/>
          </p:nvPicPr>
          <p:blipFill>
            <a:blip r:embed="rId2"/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7544876" cy="9863354"/>
            </a:xfrm>
            <a:prstGeom prst="rect">
              <a:avLst/>
            </a:prstGeom>
          </p:spPr>
        </p:pic>
        <p:sp>
          <p:nvSpPr>
            <p:cNvPr name="AutoShape 9" id="9"/>
            <p:cNvSpPr/>
            <p:nvPr/>
          </p:nvSpPr>
          <p:spPr>
            <a:xfrm rot="0">
              <a:off x="173387" y="157194"/>
              <a:ext cx="7042089" cy="9333562"/>
            </a:xfrm>
            <a:prstGeom prst="rect">
              <a:avLst/>
            </a:prstGeom>
            <a:solidFill>
              <a:srgbClr val="1D1233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2005180" y="2267089"/>
            <a:ext cx="5658657" cy="7397515"/>
            <a:chOff x="0" y="0"/>
            <a:chExt cx="7544876" cy="9863354"/>
          </a:xfrm>
        </p:grpSpPr>
        <p:pic>
          <p:nvPicPr>
            <p:cNvPr name="Picture 11" id="11"/>
            <p:cNvPicPr>
              <a:picLocks noChangeAspect="true"/>
            </p:cNvPicPr>
            <p:nvPr/>
          </p:nvPicPr>
          <p:blipFill>
            <a:blip r:embed="rId2"/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7544876" cy="9863354"/>
            </a:xfrm>
            <a:prstGeom prst="rect">
              <a:avLst/>
            </a:prstGeom>
          </p:spPr>
        </p:pic>
        <p:sp>
          <p:nvSpPr>
            <p:cNvPr name="AutoShape 12" id="12"/>
            <p:cNvSpPr/>
            <p:nvPr/>
          </p:nvSpPr>
          <p:spPr>
            <a:xfrm rot="0">
              <a:off x="173387" y="157194"/>
              <a:ext cx="7042089" cy="9333562"/>
            </a:xfrm>
            <a:prstGeom prst="rect">
              <a:avLst/>
            </a:prstGeom>
            <a:solidFill>
              <a:srgbClr val="1D1233"/>
            </a:solid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12316867" y="4552013"/>
            <a:ext cx="4942433" cy="27800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44"/>
              </a:lnSpc>
            </a:pPr>
            <a:r>
              <a:rPr lang="en-US" sz="2674">
                <a:solidFill>
                  <a:srgbClr val="FFFFFF"/>
                </a:solidFill>
                <a:latin typeface="Nunito Bold"/>
              </a:rPr>
              <a:t>Multiplataforma.</a:t>
            </a:r>
          </a:p>
          <a:p>
            <a:pPr algn="ctr" marL="0" indent="0" lvl="0">
              <a:lnSpc>
                <a:spcPts val="3744"/>
              </a:lnSpc>
              <a:spcBef>
                <a:spcPct val="0"/>
              </a:spcBef>
            </a:pPr>
            <a:r>
              <a:rPr lang="en-US" sz="2674" u="none">
                <a:solidFill>
                  <a:srgbClr val="FFFFFF"/>
                </a:solidFill>
                <a:latin typeface="Nunito Bold"/>
              </a:rPr>
              <a:t>Podemos ejecutarlo en diferentes sistemas operativos como Windows o Linux simplemente usando el intérprete correspondiente.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17257" y="3673343"/>
            <a:ext cx="4498354" cy="45278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008"/>
              </a:lnSpc>
              <a:spcBef>
                <a:spcPct val="0"/>
              </a:spcBef>
            </a:pPr>
            <a:r>
              <a:rPr lang="en-US" sz="2862">
                <a:solidFill>
                  <a:srgbClr val="FFFFFF"/>
                </a:solidFill>
                <a:latin typeface="Nunito Bold"/>
              </a:rPr>
              <a:t>Es un lenguaje multip</a:t>
            </a:r>
            <a:r>
              <a:rPr lang="en-US" sz="2862" u="none">
                <a:solidFill>
                  <a:srgbClr val="FFFFFF"/>
                </a:solidFill>
                <a:latin typeface="Nunito Bold"/>
              </a:rPr>
              <a:t>aradigma. </a:t>
            </a:r>
          </a:p>
          <a:p>
            <a:pPr algn="ctr" marL="0" indent="0" lvl="0">
              <a:lnSpc>
                <a:spcPts val="4008"/>
              </a:lnSpc>
              <a:spcBef>
                <a:spcPct val="0"/>
              </a:spcBef>
            </a:pPr>
            <a:r>
              <a:rPr lang="en-US" sz="2862" u="none">
                <a:solidFill>
                  <a:srgbClr val="FFFFFF"/>
                </a:solidFill>
                <a:latin typeface="Nunito Bold"/>
              </a:rPr>
              <a:t>Combina propiedades de diferentes paradigmas de programación.</a:t>
            </a:r>
          </a:p>
          <a:p>
            <a:pPr algn="ctr" marL="0" indent="0" lvl="0">
              <a:lnSpc>
                <a:spcPts val="4008"/>
              </a:lnSpc>
              <a:spcBef>
                <a:spcPct val="0"/>
              </a:spcBef>
            </a:pPr>
          </a:p>
          <a:p>
            <a:pPr algn="ctr" marL="0" indent="0" lvl="0">
              <a:lnSpc>
                <a:spcPts val="4008"/>
              </a:lnSpc>
              <a:spcBef>
                <a:spcPct val="0"/>
              </a:spcBef>
            </a:pPr>
          </a:p>
          <a:p>
            <a:pPr algn="ctr">
              <a:lnSpc>
                <a:spcPts val="4008"/>
              </a:lnSpc>
              <a:spcBef>
                <a:spcPct val="0"/>
              </a:spcBef>
            </a:pPr>
            <a:r>
              <a:rPr lang="en-US" sz="2862" u="none">
                <a:solidFill>
                  <a:srgbClr val="FFFFFF"/>
                </a:solidFill>
                <a:latin typeface="Nunito Bold"/>
              </a:rPr>
              <a:t>•Flexible</a:t>
            </a:r>
          </a:p>
          <a:p>
            <a:pPr algn="ctr">
              <a:lnSpc>
                <a:spcPts val="4008"/>
              </a:lnSpc>
            </a:pPr>
            <a:r>
              <a:rPr lang="en-US" sz="2862" u="none">
                <a:solidFill>
                  <a:srgbClr val="FFFFFF"/>
                </a:solidFill>
                <a:latin typeface="Nunito Bold"/>
              </a:rPr>
              <a:t>•</a:t>
            </a:r>
            <a:r>
              <a:rPr lang="en-US" sz="2862" u="none">
                <a:solidFill>
                  <a:srgbClr val="FFFFFF"/>
                </a:solidFill>
                <a:latin typeface="Nunito Bold"/>
              </a:rPr>
              <a:t>Facil de aprender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726271" y="4210795"/>
            <a:ext cx="4835458" cy="34529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929"/>
              </a:lnSpc>
              <a:spcBef>
                <a:spcPct val="0"/>
              </a:spcBef>
            </a:pPr>
            <a:r>
              <a:rPr lang="en-US" sz="2806">
                <a:solidFill>
                  <a:srgbClr val="FFFFFF"/>
                </a:solidFill>
                <a:latin typeface="Nunito Bold"/>
              </a:rPr>
              <a:t>El hecho de que sea multiparadigma permite utilizarlo en campos como el diseño de aplicaciones web, inteligencia artificial, investigación científica,entre muchos otros.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28700" y="957947"/>
            <a:ext cx="15507772" cy="11609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977"/>
              </a:lnSpc>
              <a:spcBef>
                <a:spcPct val="0"/>
              </a:spcBef>
            </a:pPr>
            <a:r>
              <a:rPr lang="en-US" sz="8161" spc="-81">
                <a:solidFill>
                  <a:srgbClr val="FFFFFF"/>
                </a:solidFill>
                <a:latin typeface="Nunito Sans Black"/>
              </a:rPr>
              <a:t>¿Qué es </a:t>
            </a:r>
            <a:r>
              <a:rPr lang="en-US" sz="8161" spc="-81" u="none">
                <a:solidFill>
                  <a:srgbClr val="FFFFFF"/>
                </a:solidFill>
                <a:latin typeface="Nunito Sans Black"/>
              </a:rPr>
              <a:t>Python?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4767270" y="8677545"/>
            <a:ext cx="23279114" cy="3171825"/>
            <a:chOff x="0" y="0"/>
            <a:chExt cx="5286884" cy="720348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5286884" cy="720348"/>
            </a:xfrm>
            <a:custGeom>
              <a:avLst/>
              <a:gdLst/>
              <a:ahLst/>
              <a:cxnLst/>
              <a:rect r="r" b="b" t="t" l="l"/>
              <a:pathLst>
                <a:path h="720348" w="5286884">
                  <a:moveTo>
                    <a:pt x="0" y="0"/>
                  </a:moveTo>
                  <a:lnTo>
                    <a:pt x="5286884" y="0"/>
                  </a:lnTo>
                  <a:lnTo>
                    <a:pt x="5286884" y="720348"/>
                  </a:lnTo>
                  <a:lnTo>
                    <a:pt x="0" y="720348"/>
                  </a:lnTo>
                  <a:close/>
                </a:path>
              </a:pathLst>
            </a:custGeom>
            <a:solidFill>
              <a:srgbClr val="0500FF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7340339" y="-327806"/>
            <a:ext cx="15196939" cy="11550899"/>
            <a:chOff x="0" y="0"/>
            <a:chExt cx="20262585" cy="15401199"/>
          </a:xfrm>
        </p:grpSpPr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2"/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20262585" cy="15401199"/>
            </a:xfrm>
            <a:prstGeom prst="rect">
              <a:avLst/>
            </a:prstGeom>
          </p:spPr>
        </p:pic>
        <p:sp>
          <p:nvSpPr>
            <p:cNvPr name="AutoShape 6" id="6"/>
            <p:cNvSpPr/>
            <p:nvPr/>
          </p:nvSpPr>
          <p:spPr>
            <a:xfrm rot="0">
              <a:off x="559020" y="374335"/>
              <a:ext cx="19091069" cy="14260369"/>
            </a:xfrm>
            <a:prstGeom prst="rect">
              <a:avLst/>
            </a:prstGeom>
            <a:solidFill>
              <a:srgbClr val="1D1233"/>
            </a:solidFill>
          </p:spPr>
        </p:sp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831270" y="727542"/>
            <a:ext cx="6184388" cy="7168736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794735" y="1162627"/>
            <a:ext cx="1558480" cy="20574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9013627" y="1409970"/>
            <a:ext cx="6383919" cy="20359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920"/>
              </a:lnSpc>
              <a:spcBef>
                <a:spcPct val="0"/>
              </a:spcBef>
            </a:pPr>
            <a:r>
              <a:rPr lang="en-US" sz="7200" spc="-72">
                <a:solidFill>
                  <a:srgbClr val="FFFFFF"/>
                </a:solidFill>
                <a:latin typeface="Nunito Sans Black"/>
              </a:rPr>
              <a:t>Jupyter Notebook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969297" y="4264285"/>
            <a:ext cx="8290003" cy="15434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179"/>
              </a:lnSpc>
              <a:spcBef>
                <a:spcPct val="0"/>
              </a:spcBef>
            </a:pPr>
            <a:r>
              <a:rPr lang="en-US" sz="2985">
                <a:solidFill>
                  <a:srgbClr val="FFFFFF"/>
                </a:solidFill>
                <a:latin typeface="Nunito Sans Extra Light"/>
              </a:rPr>
              <a:t>Es una aplicación web en la cual se pueden crear  y compartir documentos que contienen celdas de código, gráficas, ecuaciones, texto, etc.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969297" y="6219452"/>
            <a:ext cx="3812169" cy="5886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830"/>
              </a:lnSpc>
              <a:spcBef>
                <a:spcPct val="0"/>
              </a:spcBef>
            </a:pPr>
            <a:r>
              <a:rPr lang="en-US" sz="3450">
                <a:solidFill>
                  <a:srgbClr val="FFFFFF"/>
                </a:solidFill>
                <a:latin typeface="Nunito Sans Black"/>
              </a:rPr>
              <a:t>Usos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680794" y="7073428"/>
            <a:ext cx="8290003" cy="20673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44496" indent="-322248" lvl="1">
              <a:lnSpc>
                <a:spcPts val="4179"/>
              </a:lnSpc>
              <a:buFont typeface="Arial"/>
              <a:buChar char="•"/>
            </a:pPr>
            <a:r>
              <a:rPr lang="en-US" sz="2985">
                <a:solidFill>
                  <a:srgbClr val="FFFFFF"/>
                </a:solidFill>
                <a:latin typeface="Nunito Sans Extra Light"/>
              </a:rPr>
              <a:t>Simulaciones</a:t>
            </a:r>
          </a:p>
          <a:p>
            <a:pPr marL="644496" indent="-322248" lvl="1">
              <a:lnSpc>
                <a:spcPts val="4179"/>
              </a:lnSpc>
              <a:buFont typeface="Arial"/>
              <a:buChar char="•"/>
            </a:pPr>
            <a:r>
              <a:rPr lang="en-US" sz="2985">
                <a:solidFill>
                  <a:srgbClr val="FFFFFF"/>
                </a:solidFill>
                <a:latin typeface="Nunito Sans Extra Light"/>
              </a:rPr>
              <a:t>Modelado de estadísticas</a:t>
            </a:r>
          </a:p>
          <a:p>
            <a:pPr marL="644496" indent="-322248" lvl="1">
              <a:lnSpc>
                <a:spcPts val="4179"/>
              </a:lnSpc>
              <a:buFont typeface="Arial"/>
              <a:buChar char="•"/>
            </a:pPr>
            <a:r>
              <a:rPr lang="en-US" sz="2985">
                <a:solidFill>
                  <a:srgbClr val="FFFFFF"/>
                </a:solidFill>
                <a:latin typeface="Nunito Sans Extra Light"/>
              </a:rPr>
              <a:t>Visualización de datos</a:t>
            </a:r>
          </a:p>
          <a:p>
            <a:pPr algn="l" marL="644496" indent="-322248" lvl="1">
              <a:lnSpc>
                <a:spcPts val="4179"/>
              </a:lnSpc>
              <a:buFont typeface="Arial"/>
              <a:buChar char="•"/>
            </a:pPr>
            <a:r>
              <a:rPr lang="en-US" sz="2985">
                <a:solidFill>
                  <a:srgbClr val="FFFFFF"/>
                </a:solidFill>
                <a:latin typeface="Nunito Sans Extra Light"/>
              </a:rPr>
              <a:t>Machine learning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D123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-66675" y="3434239"/>
            <a:ext cx="21843821" cy="0"/>
          </a:xfrm>
          <a:prstGeom prst="line">
            <a:avLst/>
          </a:prstGeom>
          <a:ln cap="flat" w="9525">
            <a:solidFill>
              <a:srgbClr val="FFFFFF">
                <a:alpha val="29804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rot="0">
            <a:off x="-66675" y="6787734"/>
            <a:ext cx="21195194" cy="0"/>
          </a:xfrm>
          <a:prstGeom prst="line">
            <a:avLst/>
          </a:prstGeom>
          <a:ln cap="flat" w="9525">
            <a:solidFill>
              <a:srgbClr val="FFFFFF">
                <a:alpha val="29804"/>
              </a:srgbClr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16006755" y="-714375"/>
            <a:ext cx="2505089" cy="12573000"/>
            <a:chOff x="0" y="0"/>
            <a:chExt cx="568927" cy="2855435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568927" cy="2855435"/>
            </a:xfrm>
            <a:custGeom>
              <a:avLst/>
              <a:gdLst/>
              <a:ahLst/>
              <a:cxnLst/>
              <a:rect r="r" b="b" t="t" l="l"/>
              <a:pathLst>
                <a:path h="2855435" w="568927">
                  <a:moveTo>
                    <a:pt x="0" y="0"/>
                  </a:moveTo>
                  <a:lnTo>
                    <a:pt x="568927" y="0"/>
                  </a:lnTo>
                  <a:lnTo>
                    <a:pt x="568927" y="2855435"/>
                  </a:lnTo>
                  <a:lnTo>
                    <a:pt x="0" y="2855435"/>
                  </a:lnTo>
                  <a:close/>
                </a:path>
              </a:pathLst>
            </a:custGeom>
            <a:solidFill>
              <a:srgbClr val="0500FF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0128649" y="151436"/>
            <a:ext cx="7761841" cy="10146990"/>
            <a:chOff x="0" y="0"/>
            <a:chExt cx="10349121" cy="13529320"/>
          </a:xfrm>
        </p:grpSpPr>
        <p:pic>
          <p:nvPicPr>
            <p:cNvPr name="Picture 7" id="7"/>
            <p:cNvPicPr>
              <a:picLocks noChangeAspect="true"/>
            </p:cNvPicPr>
            <p:nvPr/>
          </p:nvPicPr>
          <p:blipFill>
            <a:blip r:embed="rId2"/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10349121" cy="13529320"/>
            </a:xfrm>
            <a:prstGeom prst="rect">
              <a:avLst/>
            </a:prstGeom>
          </p:spPr>
        </p:pic>
        <p:sp>
          <p:nvSpPr>
            <p:cNvPr name="AutoShape 8" id="8"/>
            <p:cNvSpPr/>
            <p:nvPr/>
          </p:nvSpPr>
          <p:spPr>
            <a:xfrm rot="0">
              <a:off x="237831" y="215619"/>
              <a:ext cx="9659461" cy="12802619"/>
            </a:xfrm>
            <a:prstGeom prst="rect">
              <a:avLst/>
            </a:prstGeom>
            <a:solidFill>
              <a:srgbClr val="FFFFFF"/>
            </a:solidFill>
          </p:spPr>
        </p:sp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33844" y="1442532"/>
            <a:ext cx="506174" cy="664429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257466" y="4909879"/>
            <a:ext cx="658931" cy="467242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68878" y="7918155"/>
            <a:ext cx="436107" cy="664429"/>
          </a:xfrm>
          <a:prstGeom prst="rect">
            <a:avLst/>
          </a:prstGeom>
        </p:spPr>
      </p:pic>
      <p:grpSp>
        <p:nvGrpSpPr>
          <p:cNvPr name="Group 12" id="12"/>
          <p:cNvGrpSpPr>
            <a:grpSpLocks noChangeAspect="true"/>
          </p:cNvGrpSpPr>
          <p:nvPr/>
        </p:nvGrpSpPr>
        <p:grpSpPr>
          <a:xfrm rot="0">
            <a:off x="10460633" y="4630524"/>
            <a:ext cx="7097873" cy="3992504"/>
            <a:chOff x="0" y="0"/>
            <a:chExt cx="11289030" cy="6350000"/>
          </a:xfrm>
        </p:grpSpPr>
        <p:sp>
          <p:nvSpPr>
            <p:cNvPr name="Freeform 13" id="13"/>
            <p:cNvSpPr/>
            <p:nvPr/>
          </p:nvSpPr>
          <p:spPr>
            <a:xfrm>
              <a:off x="0" y="0"/>
              <a:ext cx="11287761" cy="6350000"/>
            </a:xfrm>
            <a:custGeom>
              <a:avLst/>
              <a:gdLst/>
              <a:ahLst/>
              <a:cxnLst/>
              <a:rect r="r" b="b" t="t" l="l"/>
              <a:pathLst>
                <a:path h="6350000" w="11287761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1" y="0"/>
                    <a:pt x="11287761" y="234950"/>
                    <a:pt x="11287761" y="525780"/>
                  </a:cubicBezTo>
                  <a:lnTo>
                    <a:pt x="11287761" y="5822950"/>
                  </a:lnTo>
                  <a:cubicBezTo>
                    <a:pt x="11287761" y="6113780"/>
                    <a:pt x="11052811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ubicBezTo>
                    <a:pt x="0" y="5824220"/>
                    <a:pt x="0" y="5824220"/>
                    <a:pt x="0" y="5824220"/>
                  </a:cubicBezTo>
                  <a:close/>
                </a:path>
              </a:pathLst>
            </a:custGeom>
            <a:blipFill>
              <a:blip r:embed="rId9"/>
              <a:stretch>
                <a:fillRect l="-69878" r="-189583" t="-89773" b="-169693"/>
              </a:stretch>
            </a:blip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2542606" y="4510994"/>
            <a:ext cx="7272076" cy="12269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278"/>
              </a:lnSpc>
              <a:spcBef>
                <a:spcPct val="0"/>
              </a:spcBef>
            </a:pPr>
            <a:r>
              <a:rPr lang="en-US" sz="2341">
                <a:solidFill>
                  <a:srgbClr val="FFFFFF"/>
                </a:solidFill>
                <a:latin typeface="Nunito Sans Extra Light"/>
              </a:rPr>
              <a:t>Las </a:t>
            </a:r>
            <a:r>
              <a:rPr lang="en-US" sz="2341">
                <a:solidFill>
                  <a:srgbClr val="FFFFFF"/>
                </a:solidFill>
                <a:latin typeface="Nunito Sans Extra Light"/>
              </a:rPr>
              <a:t>celdas de texto son escritas con Markdown, un lenguaje de marcado parecido al que utiliza wikipedia o al HTML.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542606" y="7607461"/>
            <a:ext cx="7272076" cy="12477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</a:pPr>
            <a:r>
              <a:rPr lang="en-US" sz="2399">
                <a:solidFill>
                  <a:srgbClr val="FFFFFF"/>
                </a:solidFill>
                <a:latin typeface="Nunito Sans Extra Light"/>
              </a:rPr>
              <a:t>Las celdas de código son ejecutables, es decir, se pueden correr individualmente (con ctrl+enter o desde el menu Cell -&gt; Run Cells)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1385942" y="1357364"/>
            <a:ext cx="5247255" cy="2848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480"/>
              </a:lnSpc>
              <a:spcBef>
                <a:spcPct val="0"/>
              </a:spcBef>
            </a:pPr>
            <a:r>
              <a:rPr lang="en-US" sz="6800" spc="-68">
                <a:solidFill>
                  <a:srgbClr val="000000"/>
                </a:solidFill>
                <a:latin typeface="Nunito Sans Black"/>
              </a:rPr>
              <a:t>Us</a:t>
            </a:r>
            <a:r>
              <a:rPr lang="en-US" sz="6800" spc="-68">
                <a:solidFill>
                  <a:srgbClr val="000000"/>
                </a:solidFill>
                <a:latin typeface="Nunito Sans Black"/>
              </a:rPr>
              <a:t>o de Cuadernos de Jupyter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542606" y="1394907"/>
            <a:ext cx="6894934" cy="10157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57"/>
              </a:lnSpc>
              <a:spcBef>
                <a:spcPct val="0"/>
              </a:spcBef>
            </a:pPr>
            <a:r>
              <a:rPr lang="en-US" sz="2969">
                <a:solidFill>
                  <a:srgbClr val="FFFFFF"/>
                </a:solidFill>
                <a:latin typeface="Nunito Sans Extra Light"/>
              </a:rPr>
              <a:t>Los cuadernos tienen celdas de código y de texto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4314" y="-714375"/>
            <a:ext cx="2505089" cy="12573000"/>
            <a:chOff x="0" y="0"/>
            <a:chExt cx="568927" cy="2855435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568927" cy="2855435"/>
            </a:xfrm>
            <a:custGeom>
              <a:avLst/>
              <a:gdLst/>
              <a:ahLst/>
              <a:cxnLst/>
              <a:rect r="r" b="b" t="t" l="l"/>
              <a:pathLst>
                <a:path h="2855435" w="568927">
                  <a:moveTo>
                    <a:pt x="0" y="0"/>
                  </a:moveTo>
                  <a:lnTo>
                    <a:pt x="568927" y="0"/>
                  </a:lnTo>
                  <a:lnTo>
                    <a:pt x="568927" y="2855435"/>
                  </a:lnTo>
                  <a:lnTo>
                    <a:pt x="0" y="2855435"/>
                  </a:lnTo>
                  <a:close/>
                </a:path>
              </a:pathLst>
            </a:custGeom>
            <a:solidFill>
              <a:srgbClr val="0500FF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669794" y="414704"/>
            <a:ext cx="7444617" cy="9732286"/>
            <a:chOff x="0" y="0"/>
            <a:chExt cx="9926156" cy="12976382"/>
          </a:xfrm>
        </p:grpSpPr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2"/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9926156" cy="12976382"/>
            </a:xfrm>
            <a:prstGeom prst="rect">
              <a:avLst/>
            </a:prstGeom>
          </p:spPr>
        </p:pic>
        <p:sp>
          <p:nvSpPr>
            <p:cNvPr name="AutoShape 6" id="6"/>
            <p:cNvSpPr/>
            <p:nvPr/>
          </p:nvSpPr>
          <p:spPr>
            <a:xfrm rot="0">
              <a:off x="228111" y="206807"/>
              <a:ext cx="9264682" cy="12279380"/>
            </a:xfrm>
            <a:prstGeom prst="rect">
              <a:avLst/>
            </a:prstGeom>
            <a:solidFill>
              <a:srgbClr val="1D1233"/>
            </a:solidFill>
          </p:spPr>
        </p:sp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9144000" y="5867289"/>
            <a:ext cx="1880494" cy="2057996"/>
          </a:xfrm>
          <a:prstGeom prst="rect">
            <a:avLst/>
          </a:prstGeom>
        </p:spPr>
      </p:pic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9144000" y="696398"/>
            <a:ext cx="7530107" cy="4235632"/>
            <a:chOff x="0" y="0"/>
            <a:chExt cx="11289030" cy="6350000"/>
          </a:xfrm>
        </p:grpSpPr>
        <p:sp>
          <p:nvSpPr>
            <p:cNvPr name="Freeform 9" id="9"/>
            <p:cNvSpPr/>
            <p:nvPr/>
          </p:nvSpPr>
          <p:spPr>
            <a:xfrm>
              <a:off x="0" y="0"/>
              <a:ext cx="11287761" cy="6350000"/>
            </a:xfrm>
            <a:custGeom>
              <a:avLst/>
              <a:gdLst/>
              <a:ahLst/>
              <a:cxnLst/>
              <a:rect r="r" b="b" t="t" l="l"/>
              <a:pathLst>
                <a:path h="6350000" w="11287761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1" y="0"/>
                    <a:pt x="11287761" y="234950"/>
                    <a:pt x="11287761" y="525780"/>
                  </a:cubicBezTo>
                  <a:lnTo>
                    <a:pt x="11287761" y="5822950"/>
                  </a:lnTo>
                  <a:cubicBezTo>
                    <a:pt x="11287761" y="6113780"/>
                    <a:pt x="11052811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ubicBezTo>
                    <a:pt x="0" y="5824220"/>
                    <a:pt x="0" y="5824220"/>
                    <a:pt x="0" y="5824220"/>
                  </a:cubicBezTo>
                  <a:close/>
                </a:path>
              </a:pathLst>
            </a:custGeom>
            <a:blipFill>
              <a:blip r:embed="rId5"/>
              <a:stretch>
                <a:fillRect l="0" r="-15954" t="0" b="19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1834884" y="3153371"/>
            <a:ext cx="5114437" cy="40469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920"/>
              </a:lnSpc>
              <a:spcBef>
                <a:spcPct val="0"/>
              </a:spcBef>
            </a:pPr>
            <a:r>
              <a:rPr lang="en-US" sz="7200" spc="-72">
                <a:solidFill>
                  <a:srgbClr val="FFFFFF"/>
                </a:solidFill>
                <a:latin typeface="Nunito Sans Black"/>
              </a:rPr>
              <a:t>Insertar y ejecutar código en las celdas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361573" y="5514975"/>
            <a:ext cx="5312534" cy="3453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20"/>
              </a:lnSpc>
            </a:pPr>
            <a:r>
              <a:rPr lang="en-US" sz="2800">
                <a:solidFill>
                  <a:srgbClr val="000000"/>
                </a:solidFill>
                <a:latin typeface="Nunito Sans Regular"/>
              </a:rPr>
              <a:t>Cada celda puede contener código que se ejecuta individualmente y cuyo output puede ser utilizado por las siguientes celdas, haciendo que pueda ejecutarse el código por partes y no en su totalidad.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D123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40832" b="33788"/>
          <a:stretch>
            <a:fillRect/>
          </a:stretch>
        </p:blipFill>
        <p:spPr>
          <a:xfrm flipH="false" flipV="false" rot="0">
            <a:off x="10286651" y="1028700"/>
            <a:ext cx="6972649" cy="3501123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40818" b="34278"/>
          <a:stretch>
            <a:fillRect/>
          </a:stretch>
        </p:blipFill>
        <p:spPr>
          <a:xfrm flipH="false" flipV="false" rot="0">
            <a:off x="10286651" y="5953662"/>
            <a:ext cx="6972649" cy="3004111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 rot="0">
            <a:off x="1028700" y="1028700"/>
            <a:ext cx="8582467" cy="2543156"/>
            <a:chOff x="0" y="0"/>
            <a:chExt cx="11443289" cy="3390875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0" y="0"/>
              <a:ext cx="11114760" cy="3390875"/>
              <a:chOff x="0" y="0"/>
              <a:chExt cx="4973877" cy="1517423"/>
            </a:xfrm>
          </p:grpSpPr>
          <p:sp>
            <p:nvSpPr>
              <p:cNvPr name="Freeform 6" id="6"/>
              <p:cNvSpPr/>
              <p:nvPr/>
            </p:nvSpPr>
            <p:spPr>
              <a:xfrm>
                <a:off x="0" y="0"/>
                <a:ext cx="4973877" cy="1517423"/>
              </a:xfrm>
              <a:custGeom>
                <a:avLst/>
                <a:gdLst/>
                <a:ahLst/>
                <a:cxnLst/>
                <a:rect r="r" b="b" t="t" l="l"/>
                <a:pathLst>
                  <a:path h="1517423" w="4973877">
                    <a:moveTo>
                      <a:pt x="4849417" y="1517423"/>
                    </a:moveTo>
                    <a:lnTo>
                      <a:pt x="124460" y="1517423"/>
                    </a:lnTo>
                    <a:cubicBezTo>
                      <a:pt x="55880" y="1517423"/>
                      <a:pt x="0" y="1461543"/>
                      <a:pt x="0" y="1392963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4849417" y="0"/>
                    </a:lnTo>
                    <a:cubicBezTo>
                      <a:pt x="4917997" y="0"/>
                      <a:pt x="4973877" y="55880"/>
                      <a:pt x="4973877" y="124460"/>
                    </a:cubicBezTo>
                    <a:lnTo>
                      <a:pt x="4973877" y="1392963"/>
                    </a:lnTo>
                    <a:cubicBezTo>
                      <a:pt x="4973877" y="1461543"/>
                      <a:pt x="4917997" y="1517423"/>
                      <a:pt x="4849417" y="1517423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pic>
          <p:nvPicPr>
            <p:cNvPr name="Picture 7" id="7"/>
            <p:cNvPicPr>
              <a:picLocks noChangeAspect="true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182183" y="507749"/>
              <a:ext cx="2742138" cy="2375377"/>
            </a:xfrm>
            <a:prstGeom prst="rect">
              <a:avLst/>
            </a:prstGeom>
          </p:spPr>
        </p:pic>
        <p:sp>
          <p:nvSpPr>
            <p:cNvPr name="TextBox 8" id="8"/>
            <p:cNvSpPr txBox="true"/>
            <p:nvPr/>
          </p:nvSpPr>
          <p:spPr>
            <a:xfrm rot="0">
              <a:off x="2606805" y="293569"/>
              <a:ext cx="8836484" cy="26989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260"/>
                </a:lnSpc>
              </a:pPr>
              <a:r>
                <a:rPr lang="en-US" sz="5900">
                  <a:solidFill>
                    <a:srgbClr val="1D1233"/>
                  </a:solidFill>
                  <a:latin typeface="Open Sans Extra Bold"/>
                </a:rPr>
                <a:t>Insertear texto en las celdas</a:t>
              </a:r>
            </a:p>
          </p:txBody>
        </p:sp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7167495" y="5545638"/>
            <a:ext cx="1976505" cy="1998994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1368610" y="5488488"/>
            <a:ext cx="5325264" cy="1967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19"/>
              </a:lnSpc>
            </a:pPr>
            <a:r>
              <a:rPr lang="en-US" sz="2800">
                <a:solidFill>
                  <a:srgbClr val="FFFFFF"/>
                </a:solidFill>
                <a:latin typeface="Nunito Bold"/>
              </a:rPr>
              <a:t>Es posible crear celdas de texto en las cuales se almacena solamente texto, al cual se le puede dar diferente formato. 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00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1028700" y="1028700"/>
            <a:ext cx="5486400" cy="8229600"/>
            <a:chOff x="0" y="0"/>
            <a:chExt cx="6350000" cy="9525000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6350000" cy="9525000"/>
            </a:xfrm>
            <a:custGeom>
              <a:avLst/>
              <a:gdLst/>
              <a:ahLst/>
              <a:cxnLst/>
              <a:rect r="r" b="b" t="t" l="l"/>
              <a:pathLst>
                <a:path h="9525000" w="6350000">
                  <a:moveTo>
                    <a:pt x="0" y="9042400"/>
                  </a:moveTo>
                  <a:lnTo>
                    <a:pt x="0" y="482600"/>
                  </a:lnTo>
                  <a:cubicBezTo>
                    <a:pt x="0" y="215900"/>
                    <a:pt x="215900" y="0"/>
                    <a:pt x="482600" y="0"/>
                  </a:cubicBezTo>
                  <a:lnTo>
                    <a:pt x="5867400" y="0"/>
                  </a:lnTo>
                  <a:cubicBezTo>
                    <a:pt x="6134100" y="0"/>
                    <a:pt x="6350000" y="217170"/>
                    <a:pt x="6350000" y="482600"/>
                  </a:cubicBezTo>
                  <a:lnTo>
                    <a:pt x="6350000" y="9042400"/>
                  </a:lnTo>
                  <a:cubicBezTo>
                    <a:pt x="6350000" y="9309100"/>
                    <a:pt x="6134100" y="9525000"/>
                    <a:pt x="5867400" y="9525000"/>
                  </a:cubicBezTo>
                  <a:lnTo>
                    <a:pt x="482600" y="9525000"/>
                  </a:lnTo>
                  <a:cubicBezTo>
                    <a:pt x="217170" y="9525000"/>
                    <a:pt x="0" y="9309100"/>
                    <a:pt x="0" y="9042400"/>
                  </a:cubicBezTo>
                  <a:close/>
                </a:path>
              </a:pathLst>
            </a:custGeom>
            <a:blipFill>
              <a:blip r:embed="rId2"/>
              <a:stretch>
                <a:fillRect l="-240113" r="-796163" t="-138595" b="-187508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5511539" y="-318551"/>
            <a:ext cx="15196939" cy="11550899"/>
            <a:chOff x="0" y="0"/>
            <a:chExt cx="20262585" cy="15401199"/>
          </a:xfrm>
        </p:grpSpPr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3"/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20262585" cy="15401199"/>
            </a:xfrm>
            <a:prstGeom prst="rect">
              <a:avLst/>
            </a:prstGeom>
          </p:spPr>
        </p:pic>
        <p:sp>
          <p:nvSpPr>
            <p:cNvPr name="AutoShape 6" id="6"/>
            <p:cNvSpPr/>
            <p:nvPr/>
          </p:nvSpPr>
          <p:spPr>
            <a:xfrm rot="0">
              <a:off x="559020" y="374335"/>
              <a:ext cx="19091069" cy="14260369"/>
            </a:xfrm>
            <a:prstGeom prst="rect">
              <a:avLst/>
            </a:prstGeom>
            <a:solidFill>
              <a:srgbClr val="1D1233"/>
            </a:solidFill>
          </p:spPr>
        </p:sp>
      </p:grpSp>
      <p:sp>
        <p:nvSpPr>
          <p:cNvPr name="TextBox 7" id="7"/>
          <p:cNvSpPr txBox="true"/>
          <p:nvPr/>
        </p:nvSpPr>
        <p:spPr>
          <a:xfrm rot="0">
            <a:off x="6845799" y="870323"/>
            <a:ext cx="8744887" cy="29169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1427"/>
              </a:lnSpc>
            </a:pPr>
            <a:r>
              <a:rPr lang="en-US" sz="10388" spc="-103">
                <a:solidFill>
                  <a:srgbClr val="FFFFFF"/>
                </a:solidFill>
                <a:latin typeface="Nunito Sans Black"/>
              </a:rPr>
              <a:t>Declaración de Variables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845799" y="4406560"/>
            <a:ext cx="10068457" cy="34312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480"/>
              </a:lnSpc>
            </a:pPr>
            <a:r>
              <a:rPr lang="en-US" sz="3914">
                <a:solidFill>
                  <a:srgbClr val="FFFFFF"/>
                </a:solidFill>
                <a:latin typeface="Open Sans Light"/>
              </a:rPr>
              <a:t>Las variables en python no necesitan ser declaradas, simplemente se definen al ser utilizadas por primera vez. </a:t>
            </a:r>
          </a:p>
          <a:p>
            <a:pPr>
              <a:lnSpc>
                <a:spcPts val="5480"/>
              </a:lnSpc>
            </a:pPr>
            <a:r>
              <a:rPr lang="en-US" sz="3914">
                <a:solidFill>
                  <a:srgbClr val="FFFFFF"/>
                </a:solidFill>
                <a:latin typeface="Open Sans Light"/>
              </a:rPr>
              <a:t>Además, se puede cambiar el de tipo de variable volviendo a definirla.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D123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4314" y="-714375"/>
            <a:ext cx="2505089" cy="12573000"/>
            <a:chOff x="0" y="0"/>
            <a:chExt cx="568927" cy="2855435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568927" cy="2855435"/>
            </a:xfrm>
            <a:custGeom>
              <a:avLst/>
              <a:gdLst/>
              <a:ahLst/>
              <a:cxnLst/>
              <a:rect r="r" b="b" t="t" l="l"/>
              <a:pathLst>
                <a:path h="2855435" w="568927">
                  <a:moveTo>
                    <a:pt x="0" y="0"/>
                  </a:moveTo>
                  <a:lnTo>
                    <a:pt x="568927" y="0"/>
                  </a:lnTo>
                  <a:lnTo>
                    <a:pt x="568927" y="2855435"/>
                  </a:lnTo>
                  <a:lnTo>
                    <a:pt x="0" y="2855435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AutoShape 4" id="4"/>
          <p:cNvSpPr/>
          <p:nvPr/>
        </p:nvSpPr>
        <p:spPr>
          <a:xfrm rot="0">
            <a:off x="840877" y="569809"/>
            <a:ext cx="6948512" cy="9209535"/>
          </a:xfrm>
          <a:prstGeom prst="rect">
            <a:avLst/>
          </a:prstGeom>
          <a:solidFill>
            <a:srgbClr val="1D1233"/>
          </a:solidFill>
        </p:spPr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rcRect l="778" t="0" r="23750" b="155"/>
          <a:stretch>
            <a:fillRect/>
          </a:stretch>
        </p:blipFill>
        <p:spPr>
          <a:xfrm flipH="false" flipV="false" rot="0">
            <a:off x="735043" y="479147"/>
            <a:ext cx="6303962" cy="9328706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2012045" y="1095375"/>
            <a:ext cx="5247255" cy="20250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7920"/>
              </a:lnSpc>
              <a:spcBef>
                <a:spcPct val="0"/>
              </a:spcBef>
            </a:pPr>
            <a:r>
              <a:rPr lang="en-US" sz="7200" spc="-72">
                <a:solidFill>
                  <a:srgbClr val="FFFFFF"/>
                </a:solidFill>
                <a:latin typeface="Nunito Sans Black"/>
              </a:rPr>
              <a:t>Aplicar operadores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293894" y="4202113"/>
            <a:ext cx="8965406" cy="2635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Open Sans"/>
              </a:rPr>
              <a:t>Los operadores se aplican similarmente a otros lenguajes de programación (c)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4767270" y="8677545"/>
            <a:ext cx="23279114" cy="3171825"/>
            <a:chOff x="0" y="0"/>
            <a:chExt cx="5286884" cy="720348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5286884" cy="720348"/>
            </a:xfrm>
            <a:custGeom>
              <a:avLst/>
              <a:gdLst/>
              <a:ahLst/>
              <a:cxnLst/>
              <a:rect r="r" b="b" t="t" l="l"/>
              <a:pathLst>
                <a:path h="720348" w="5286884">
                  <a:moveTo>
                    <a:pt x="0" y="0"/>
                  </a:moveTo>
                  <a:lnTo>
                    <a:pt x="5286884" y="0"/>
                  </a:lnTo>
                  <a:lnTo>
                    <a:pt x="5286884" y="720348"/>
                  </a:lnTo>
                  <a:lnTo>
                    <a:pt x="0" y="720348"/>
                  </a:lnTo>
                  <a:close/>
                </a:path>
              </a:pathLst>
            </a:custGeom>
            <a:solidFill>
              <a:srgbClr val="0500FF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7340339" y="-327806"/>
            <a:ext cx="15196939" cy="11550899"/>
            <a:chOff x="0" y="0"/>
            <a:chExt cx="20262585" cy="15401199"/>
          </a:xfrm>
        </p:grpSpPr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2"/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20262585" cy="15401199"/>
            </a:xfrm>
            <a:prstGeom prst="rect">
              <a:avLst/>
            </a:prstGeom>
          </p:spPr>
        </p:pic>
        <p:sp>
          <p:nvSpPr>
            <p:cNvPr name="AutoShape 6" id="6"/>
            <p:cNvSpPr/>
            <p:nvPr/>
          </p:nvSpPr>
          <p:spPr>
            <a:xfrm rot="0">
              <a:off x="559020" y="374335"/>
              <a:ext cx="19091069" cy="14260369"/>
            </a:xfrm>
            <a:prstGeom prst="rect">
              <a:avLst/>
            </a:prstGeom>
            <a:solidFill>
              <a:srgbClr val="1D1233"/>
            </a:solidFill>
          </p:spPr>
        </p:sp>
      </p:grp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813488" y="700268"/>
            <a:ext cx="5897390" cy="8846086"/>
            <a:chOff x="0" y="0"/>
            <a:chExt cx="6350000" cy="9525000"/>
          </a:xfrm>
        </p:grpSpPr>
        <p:sp>
          <p:nvSpPr>
            <p:cNvPr name="Freeform 8" id="8"/>
            <p:cNvSpPr/>
            <p:nvPr/>
          </p:nvSpPr>
          <p:spPr>
            <a:xfrm>
              <a:off x="0" y="0"/>
              <a:ext cx="6350000" cy="9525000"/>
            </a:xfrm>
            <a:custGeom>
              <a:avLst/>
              <a:gdLst/>
              <a:ahLst/>
              <a:cxnLst/>
              <a:rect r="r" b="b" t="t" l="l"/>
              <a:pathLst>
                <a:path h="9525000" w="6350000">
                  <a:moveTo>
                    <a:pt x="0" y="9042400"/>
                  </a:moveTo>
                  <a:lnTo>
                    <a:pt x="0" y="482600"/>
                  </a:lnTo>
                  <a:cubicBezTo>
                    <a:pt x="0" y="215900"/>
                    <a:pt x="215900" y="0"/>
                    <a:pt x="482600" y="0"/>
                  </a:cubicBezTo>
                  <a:lnTo>
                    <a:pt x="5867400" y="0"/>
                  </a:lnTo>
                  <a:cubicBezTo>
                    <a:pt x="6134100" y="0"/>
                    <a:pt x="6350000" y="217170"/>
                    <a:pt x="6350000" y="482600"/>
                  </a:cubicBezTo>
                  <a:lnTo>
                    <a:pt x="6350000" y="9042400"/>
                  </a:lnTo>
                  <a:cubicBezTo>
                    <a:pt x="6350000" y="9309100"/>
                    <a:pt x="6134100" y="9525000"/>
                    <a:pt x="5867400" y="9525000"/>
                  </a:cubicBezTo>
                  <a:lnTo>
                    <a:pt x="482600" y="9525000"/>
                  </a:lnTo>
                  <a:cubicBezTo>
                    <a:pt x="217170" y="9525000"/>
                    <a:pt x="0" y="9309100"/>
                    <a:pt x="0" y="9042400"/>
                  </a:cubicBezTo>
                  <a:close/>
                </a:path>
              </a:pathLst>
            </a:custGeom>
            <a:blipFill>
              <a:blip r:embed="rId3"/>
              <a:stretch>
                <a:fillRect l="-96520" r="-237005" t="-26080" b="-36491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9013627" y="1343295"/>
            <a:ext cx="8846748" cy="7691780"/>
            <a:chOff x="0" y="0"/>
            <a:chExt cx="11795665" cy="10255707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95250"/>
              <a:ext cx="11795665" cy="37898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10975"/>
                </a:lnSpc>
                <a:spcBef>
                  <a:spcPct val="0"/>
                </a:spcBef>
              </a:pPr>
              <a:r>
                <a:rPr lang="en-US" sz="9977" spc="-99" u="none">
                  <a:solidFill>
                    <a:srgbClr val="FFFFFF"/>
                  </a:solidFill>
                  <a:latin typeface="Nunito Sans Black"/>
                </a:rPr>
                <a:t>Booleanos</a:t>
              </a:r>
            </a:p>
            <a:p>
              <a:pPr algn="l" marL="0" indent="0" lvl="0">
                <a:lnSpc>
                  <a:spcPts val="10975"/>
                </a:lnSpc>
                <a:spcBef>
                  <a:spcPct val="0"/>
                </a:spcBef>
              </a:pP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4625681"/>
              <a:ext cx="11795665" cy="540613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627"/>
                </a:lnSpc>
                <a:spcBef>
                  <a:spcPct val="0"/>
                </a:spcBef>
              </a:pPr>
              <a:r>
                <a:rPr lang="en-US" sz="3305" u="none">
                  <a:solidFill>
                    <a:srgbClr val="FFFFFF"/>
                  </a:solidFill>
                  <a:latin typeface="Nunito Sans Extra Light"/>
                </a:rPr>
                <a:t>Python implementa todos los operadores usuales de la lógica booleana, usando palabras en inglés (and, or, not) en lugar de símbolos (||, &amp;&amp;, !, etc)</a:t>
              </a:r>
            </a:p>
            <a:p>
              <a:pPr algn="l" marL="0" indent="0" lvl="0">
                <a:lnSpc>
                  <a:spcPts val="4627"/>
                </a:lnSpc>
                <a:spcBef>
                  <a:spcPct val="0"/>
                </a:spcBef>
              </a:pPr>
              <a:r>
                <a:rPr lang="en-US" sz="3305" u="none">
                  <a:solidFill>
                    <a:srgbClr val="FFFFFF"/>
                  </a:solidFill>
                  <a:latin typeface="Nunito Sans Extra Light"/>
                </a:rPr>
                <a:t>También tiene los típicos operadores de comparación: &lt;,&gt;,&gt;=,&lt;=,==,!=</a:t>
              </a:r>
            </a:p>
            <a:p>
              <a:pPr algn="l" marL="0" indent="0" lvl="0">
                <a:lnSpc>
                  <a:spcPts val="4627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DAEl9fvX1_A</dc:identifier>
  <dcterms:modified xsi:type="dcterms:W3CDTF">2011-08-01T06:04:30Z</dcterms:modified>
  <cp:revision>1</cp:revision>
  <dc:title>Python</dc:title>
</cp:coreProperties>
</file>